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311" r:id="rId3"/>
    <p:sldId id="336" r:id="rId4"/>
    <p:sldId id="315" r:id="rId5"/>
    <p:sldId id="338" r:id="rId6"/>
    <p:sldId id="339" r:id="rId7"/>
    <p:sldId id="312" r:id="rId8"/>
    <p:sldId id="340" r:id="rId9"/>
    <p:sldId id="328" r:id="rId10"/>
    <p:sldId id="341" r:id="rId11"/>
    <p:sldId id="478" r:id="rId12"/>
    <p:sldId id="479" r:id="rId13"/>
    <p:sldId id="335" r:id="rId14"/>
    <p:sldId id="337" r:id="rId15"/>
    <p:sldId id="313" r:id="rId16"/>
    <p:sldId id="314" r:id="rId17"/>
    <p:sldId id="325" r:id="rId18"/>
    <p:sldId id="326" r:id="rId19"/>
    <p:sldId id="327" r:id="rId20"/>
    <p:sldId id="329" r:id="rId21"/>
    <p:sldId id="330" r:id="rId22"/>
    <p:sldId id="331" r:id="rId23"/>
    <p:sldId id="332" r:id="rId24"/>
    <p:sldId id="333" r:id="rId25"/>
    <p:sldId id="33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i="1" dirty="0">
                <a:solidFill>
                  <a:schemeClr val="bg1"/>
                </a:solidFill>
              </a:rPr>
              <a:t>Понятие признак изображения</a:t>
            </a:r>
            <a:endParaRPr lang="ru-RU" altLang="ru-RU" sz="66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«Компьютерное зрение». </a:t>
            </a:r>
            <a:endParaRPr lang="ru-RU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1.4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187196" y="1233299"/>
            <a:ext cx="600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сложно-формализуемой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задачи: определить ребенок/взрослый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по фото глаза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8033904" y="6123948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https://</a:t>
            </a:r>
            <a:r>
              <a:rPr lang="en-US" i="1" dirty="0" err="1">
                <a:solidFill>
                  <a:schemeClr val="accent1"/>
                </a:solidFill>
              </a:rPr>
              <a:t>stocksnap.io</a:t>
            </a:r>
            <a:r>
              <a:rPr lang="en-US" i="1" dirty="0">
                <a:solidFill>
                  <a:schemeClr val="accent1"/>
                </a:solidFill>
              </a:rPr>
              <a:t>/search/</a:t>
            </a:r>
            <a:r>
              <a:rPr lang="en-US" i="1" dirty="0" err="1">
                <a:solidFill>
                  <a:schemeClr val="accent1"/>
                </a:solidFill>
              </a:rPr>
              <a:t>child+eye</a:t>
            </a:r>
            <a:endParaRPr lang="ru-RU" i="1" dirty="0">
              <a:solidFill>
                <a:schemeClr val="accent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/>
                </a:solidFill>
              </a:rPr>
              <a:t>https</a:t>
            </a:r>
            <a:r>
              <a:rPr lang="ru-RU" i="1" dirty="0">
                <a:solidFill>
                  <a:schemeClr val="accent1"/>
                </a:solidFill>
              </a:rPr>
              <a:t>://</a:t>
            </a:r>
            <a:r>
              <a:rPr lang="ru-RU" i="1" dirty="0" err="1">
                <a:solidFill>
                  <a:schemeClr val="accent1"/>
                </a:solidFill>
              </a:rPr>
              <a:t>stocksnap.io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search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tomat</a:t>
            </a:r>
            <a:endParaRPr lang="ru-RU" i="1" dirty="0">
              <a:solidFill>
                <a:schemeClr val="accent1"/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1229956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617151" y="1439149"/>
            <a:ext cx="5151591" cy="4360885"/>
            <a:chOff x="5660012" y="1263883"/>
            <a:chExt cx="6224988" cy="4330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59AE-7802-114C-8A1F-55630BDE5777}"/>
                </a:ext>
              </a:extLst>
            </p:cNvPr>
            <p:cNvSpPr txBox="1"/>
            <p:nvPr/>
          </p:nvSpPr>
          <p:spPr>
            <a:xfrm>
              <a:off x="5698489" y="1263883"/>
              <a:ext cx="6088699" cy="4330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-конечная звезда 21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054353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Logistic/linear regression</a:t>
              </a:r>
              <a:endParaRPr lang="ru-RU" dirty="0"/>
            </a:p>
          </p:txBody>
        </p:sp>
        <p:sp>
          <p:nvSpPr>
            <p:cNvPr id="39" name="5-конечная звезда 38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182140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trees</a:t>
              </a:r>
              <a:endParaRPr lang="ru-RU" dirty="0"/>
            </a:p>
          </p:txBody>
        </p:sp>
        <p:sp>
          <p:nvSpPr>
            <p:cNvPr id="45" name="5-конечная звезда 44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743424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k-</a:t>
              </a:r>
              <a:r>
                <a:rPr lang="en-US" dirty="0" err="1"/>
                <a:t>nn</a:t>
              </a:r>
              <a:endParaRPr lang="ru-RU" dirty="0"/>
            </a:p>
          </p:txBody>
        </p:sp>
        <p:sp>
          <p:nvSpPr>
            <p:cNvPr id="47" name="5-конечная звезда 46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697669" y="3032188"/>
              <a:ext cx="2363770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Ensembles of trees</a:t>
              </a:r>
              <a:endParaRPr lang="ru-RU" dirty="0"/>
            </a:p>
          </p:txBody>
        </p:sp>
        <p:sp>
          <p:nvSpPr>
            <p:cNvPr id="49" name="5-конечная звезда 48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130879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Svm</a:t>
              </a:r>
              <a:r>
                <a:rPr lang="en-US" dirty="0"/>
                <a:t>, svc, </a:t>
              </a:r>
              <a:endParaRPr lang="ru-RU" dirty="0"/>
            </a:p>
          </p:txBody>
        </p:sp>
        <p:sp>
          <p:nvSpPr>
            <p:cNvPr id="51" name="5-конечная звезда 50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333941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Shallow neural net</a:t>
              </a:r>
              <a:endParaRPr lang="ru-RU" dirty="0"/>
            </a:p>
          </p:txBody>
        </p:sp>
        <p:sp>
          <p:nvSpPr>
            <p:cNvPr id="53" name="5-конечная звезда 52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18002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 </a:t>
              </a:r>
              <a:r>
                <a:rPr lang="en-US" dirty="0" err="1"/>
                <a:t>nn</a:t>
              </a:r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5092922" y="2876657"/>
              <a:ext cx="1580467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dirty="0"/>
                <a:t>Interpretability</a:t>
              </a:r>
              <a:endParaRPr lang="ru-RU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0915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endParaRPr lang="ru-RU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>
          <a:xfrm>
            <a:off x="327571" y="1439149"/>
            <a:ext cx="6276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зависимости 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Как правило автоматически выделенные признаки сложно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невозможно интерпретировать.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>
          <a:xfrm>
            <a:off x="259227" y="3612025"/>
            <a:ext cx="6200723" cy="27365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9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615420" y="930077"/>
            <a:ext cx="8351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 of complex to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formal description task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must be solved with automatic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feature extraction (deep </a:t>
            </a:r>
            <a:r>
              <a:rPr lang="en-US" sz="2400" dirty="0" err="1">
                <a:solidFill>
                  <a:srgbClr val="FF0000"/>
                </a:solidFill>
              </a:rPr>
              <a:t>nn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 to formulated features - </a:t>
            </a:r>
          </a:p>
          <a:p>
            <a:r>
              <a:rPr lang="en-US" sz="2400" dirty="0"/>
              <a:t>- Middle level task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7873069" y="6045257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stocksnap.io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/search/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child+eye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stocksnap.io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search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tomat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930078"/>
            <a:ext cx="6318918" cy="5714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3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Признаки</a:t>
            </a:r>
            <a:r>
              <a:rPr lang="ru-RU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748" y="1034041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Признаковые описания позволяют принимать решения (то есть решать задачу компьютерного зрения) 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Признаками могут быть, например,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Простая геометрическая форма объекта</a:t>
            </a:r>
            <a:r>
              <a:rPr lang="ru-RU" sz="2200" dirty="0">
                <a:solidFill>
                  <a:schemeClr val="bg1"/>
                </a:solidFill>
              </a:rPr>
              <a:t>, полученная в результате выделения границ, например линии – дороги;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Наличие цветовых особенностей </a:t>
            </a:r>
            <a:r>
              <a:rPr lang="ru-RU" sz="2200" dirty="0">
                <a:solidFill>
                  <a:schemeClr val="bg1"/>
                </a:solidFill>
              </a:rPr>
              <a:t>– например зеленая трава, эффект красных глаз;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Наличие локальных особенностей, </a:t>
            </a:r>
            <a:r>
              <a:rPr lang="ru-RU" sz="2200" dirty="0">
                <a:solidFill>
                  <a:schemeClr val="bg1"/>
                </a:solidFill>
              </a:rPr>
              <a:t>характерных для некоторого объекта (например совокупность линий, описывающих глаз);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Высокая степень сходства объекта </a:t>
            </a:r>
            <a:r>
              <a:rPr lang="ru-RU" sz="2200" dirty="0">
                <a:solidFill>
                  <a:schemeClr val="bg1"/>
                </a:solidFill>
              </a:rPr>
              <a:t>некоторому сложному шаблону;</a:t>
            </a:r>
          </a:p>
          <a:p>
            <a:pPr lvl="1">
              <a:lnSpc>
                <a:spcPct val="100000"/>
              </a:lnSpc>
            </a:pPr>
            <a:r>
              <a:rPr lang="ru-RU" sz="2200" b="1" dirty="0">
                <a:solidFill>
                  <a:schemeClr val="bg1"/>
                </a:solidFill>
              </a:rPr>
              <a:t>Вычисление некоторых преобразований </a:t>
            </a:r>
            <a:r>
              <a:rPr lang="ru-RU" sz="2200" dirty="0">
                <a:solidFill>
                  <a:schemeClr val="bg1"/>
                </a:solidFill>
              </a:rPr>
              <a:t>от изображения или его частей</a:t>
            </a:r>
            <a:endParaRPr lang="en-US" sz="2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Низкоуровневые признаки могут быть: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Особые точки (максимальная яркость, углы,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0592D2-0D9B-A94E-9C7D-DFEF1B9C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844120"/>
            <a:ext cx="4310744" cy="31316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491AD8-A288-844F-88D7-0C85CF1F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87" y="2844120"/>
            <a:ext cx="4279477" cy="31316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318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dirty="0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7"/>
            <a:ext cx="4606182" cy="811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Обнаружение на основе корреляции.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54" y="1085317"/>
            <a:ext cx="5559751" cy="2615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54" y="3761580"/>
            <a:ext cx="3329388" cy="2636281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504203" y="5272756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Цветовая сегментация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</a:p>
        </p:txBody>
      </p:sp>
    </p:spTree>
    <p:extLst>
      <p:ext uri="{BB962C8B-B14F-4D97-AF65-F5344CB8AC3E}">
        <p14:creationId xmlns:p14="http://schemas.microsoft.com/office/powerpoint/2010/main" val="169947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r>
              <a:rPr lang="ru-RU" dirty="0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7"/>
            <a:ext cx="4606182" cy="8118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Цветовая сегментация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04203" y="5032911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 err="1"/>
              <a:t>Экземплярная</a:t>
            </a:r>
            <a:r>
              <a:rPr lang="ru-RU" sz="2000" dirty="0"/>
              <a:t> сегментация методом цветового водопада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45" y="1081129"/>
            <a:ext cx="6199332" cy="22260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" y="2347829"/>
            <a:ext cx="4305789" cy="246459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74" y="3402861"/>
            <a:ext cx="5715000" cy="2466975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6584892" y="5828794"/>
            <a:ext cx="4606182" cy="81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000" dirty="0"/>
              <a:t>Выделение движущихся объектов по видео</a:t>
            </a:r>
          </a:p>
        </p:txBody>
      </p:sp>
    </p:spTree>
    <p:extLst>
      <p:ext uri="{BB962C8B-B14F-4D97-AF65-F5344CB8AC3E}">
        <p14:creationId xmlns:p14="http://schemas.microsoft.com/office/powerpoint/2010/main" val="244515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Методы машинного обучения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79977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 vertOverflow="overflow" horzOverflow="clip" vert="horz" wrap="square" lIns="91440" tIns="45720" rIns="91440" bIns="45720" numCol="1" spcCol="0" rtlCol="0" fromWordArt="0" anchor="ctr" anchorCtr="0" forceAA="0" compatLnSpc="0">
            <a:normAutofit fontScale="90000"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2000" b="1"/>
              <a:t>Нейронные сети – один из видов работы с искусственным интеллектом</a:t>
            </a:r>
            <a:endParaRPr lang="ru-RU" sz="2000"/>
          </a:p>
        </p:txBody>
      </p:sp>
      <p:pic>
        <p:nvPicPr>
          <p:cNvPr id="1026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495601" y="908720"/>
            <a:ext cx="6486525" cy="5267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87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/>
              <a:t>Линейные проблемы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43062" y="411162"/>
            <a:ext cx="89058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 решение задачи анализа в компьютерном зрении связано с принятием решений на основании каких либо вычисленных характеристик изображения 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 - типичные (регулярные для набора данных) характеристики  изображений 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позволяют описать изображение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том числе описать изображение в рамках целевой задачи.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правило, в изображениях признаки очень сложно описать формально,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При этом часто признаки очевидны для исследователя. 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приложении к некоторым задачам признаки описать все же удается.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04B725-DB93-4A42-8FAF-2A96F58A9A83}"/>
              </a:ext>
            </a:extLst>
          </p:cNvPr>
          <p:cNvSpPr/>
          <p:nvPr/>
        </p:nvSpPr>
        <p:spPr>
          <a:xfrm>
            <a:off x="648888" y="1808848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1065321" y="4030547"/>
            <a:ext cx="10394590" cy="2570286"/>
            <a:chOff x="1065321" y="4030547"/>
            <a:chExt cx="10394590" cy="2570286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065321" y="4110527"/>
              <a:ext cx="10394590" cy="2490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670000C-5FF2-7C4D-8A29-A67350F04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6"/>
            <a:stretch/>
          </p:blipFill>
          <p:spPr bwMode="auto">
            <a:xfrm>
              <a:off x="1160441" y="4315627"/>
              <a:ext cx="3392707" cy="228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E3B93A1-E078-E24F-8A44-59992F5C43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7"/>
            <a:stretch/>
          </p:blipFill>
          <p:spPr bwMode="auto">
            <a:xfrm>
              <a:off x="4553148" y="4341264"/>
              <a:ext cx="3392706" cy="2259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1D8ABBC-AF49-0648-81A5-9F3175965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3"/>
            <a:stretch/>
          </p:blipFill>
          <p:spPr bwMode="auto">
            <a:xfrm>
              <a:off x="7945854" y="4341181"/>
              <a:ext cx="3392706" cy="2259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4" name="TextBox 3"/>
            <p:cNvSpPr txBox="1"/>
            <p:nvPr/>
          </p:nvSpPr>
          <p:spPr>
            <a:xfrm>
              <a:off x="1948457" y="4038433"/>
              <a:ext cx="2351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Histograms of Gradient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0261" y="4030547"/>
              <a:ext cx="91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Corners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2409" y="4031543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 Pixel Segmentation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42352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/>
              <a:t>Линейные проблемы</a:t>
            </a:r>
            <a:endParaRPr lang="ru-RU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324812" y="1293541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Линейная регрессия 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264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Логистическая регрессия</a:t>
            </a:r>
            <a:endParaRPr/>
          </a:p>
          <a:p>
            <a:pPr algn="ctr">
              <a:defRPr/>
            </a:pPr>
            <a:r>
              <a:rPr lang="ru-RU"/>
              <a:t>(классификация) </a:t>
            </a:r>
            <a:endParaRPr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10991" y="1074137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1981200" y="336690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Нелинейные проблемы</a:t>
            </a:r>
            <a:endParaRPr lang="ru-RU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6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56154" y="199873"/>
            <a:ext cx="2602301" cy="634082"/>
          </a:xfrm>
        </p:spPr>
        <p:txBody>
          <a:bodyPr>
            <a:normAutofit fontScale="90000"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b="1" dirty="0"/>
              <a:t>Линейные проблемы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866308" y="730561"/>
            <a:ext cx="26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Метод опорных векторов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05828" y="4009645"/>
            <a:ext cx="3576283" cy="2405707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1703512" y="3279357"/>
            <a:ext cx="867738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Нелинейные проблемы</a:t>
            </a:r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14" name="Заголовок 1"/>
          <p:cNvSpPr txBox="1"/>
          <p:nvPr/>
        </p:nvSpPr>
        <p:spPr bwMode="auto">
          <a:xfrm>
            <a:off x="4965190" y="167458"/>
            <a:ext cx="504704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>
              <a:spcBef>
                <a:spcPts val="0"/>
              </a:spcBef>
              <a:defRPr/>
            </a:pPr>
            <a:r>
              <a:rPr lang="ru-RU" b="1">
                <a:solidFill>
                  <a:sysClr val="windowText" lastClr="000000"/>
                </a:solidFill>
              </a:rPr>
              <a:t>Проблемы сводящиеся к линейным </a:t>
            </a:r>
            <a:endParaRPr lang="ru-RU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Image result for kernel trick svm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866306" y="1081896"/>
            <a:ext cx="2815804" cy="2319676"/>
          </a:xfrm>
          <a:prstGeom prst="rect">
            <a:avLst/>
          </a:prstGeom>
          <a:noFill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09366" y="811456"/>
            <a:ext cx="4989637" cy="2402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6248916" y="594626"/>
            <a:ext cx="358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Ядерный метод опорных векторов</a:t>
            </a:r>
            <a:endParaRPr/>
          </a:p>
        </p:txBody>
      </p:sp>
      <p:sp>
        <p:nvSpPr>
          <p:cNvPr id="12" name="Стрелка вправо 11"/>
          <p:cNvSpPr/>
          <p:nvPr/>
        </p:nvSpPr>
        <p:spPr bwMode="auto">
          <a:xfrm>
            <a:off x="7620250" y="2050695"/>
            <a:ext cx="335478" cy="4571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TextBox 19"/>
          <p:cNvSpPr txBox="1"/>
          <p:nvPr/>
        </p:nvSpPr>
        <p:spPr bwMode="auto">
          <a:xfrm>
            <a:off x="2076719" y="3692753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Категориальные данные</a:t>
            </a:r>
            <a:endParaRPr/>
          </a:p>
        </p:txBody>
      </p:sp>
      <p:sp>
        <p:nvSpPr>
          <p:cNvPr id="21" name="TextBox 20"/>
          <p:cNvSpPr txBox="1"/>
          <p:nvPr/>
        </p:nvSpPr>
        <p:spPr bwMode="auto">
          <a:xfrm>
            <a:off x="7955727" y="3183151"/>
            <a:ext cx="413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/>
              <a:t>Плохо формализуемые</a:t>
            </a:r>
            <a:r>
              <a:rPr lang="en-US" b="1"/>
              <a:t> </a:t>
            </a:r>
            <a:r>
              <a:rPr lang="ru-RU" b="1"/>
              <a:t>данные</a:t>
            </a:r>
            <a:endParaRPr/>
          </a:p>
        </p:txBody>
      </p:sp>
      <p:pic>
        <p:nvPicPr>
          <p:cNvPr id="1038" name="Picture 14" descr="Image result for eyes featur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7581678" y="3596398"/>
            <a:ext cx="4509635" cy="2899050"/>
          </a:xfrm>
          <a:prstGeom prst="rect">
            <a:avLst/>
          </a:prstGeom>
          <a:noFill/>
        </p:spPr>
      </p:pic>
      <p:pic>
        <p:nvPicPr>
          <p:cNvPr id="26" name="Picture 5"/>
          <p:cNvPicPr/>
          <p:nvPr/>
        </p:nvPicPr>
        <p:blipFill>
          <a:blip r:embed="rId6"/>
          <a:stretch/>
        </p:blipFill>
        <p:spPr bwMode="auto">
          <a:xfrm>
            <a:off x="4852554" y="3877419"/>
            <a:ext cx="2379297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06751" y="1122363"/>
            <a:ext cx="10870251" cy="2387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Про линейную и нелинейную регрессию – начало нейроны сетей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 dirty="0"/>
              <a:t>Особенности искусственных нейронных сетей в задачах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309841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8539" y="275039"/>
            <a:ext cx="11044336" cy="72512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sz="3200" b="1"/>
              <a:t>Линейная Регрессия – самый простой алгоритм машинного обучения </a:t>
            </a:r>
            <a:endParaRPr lang="ru-RU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  <a:endParaRPr lang="en-US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1800" b="0" i="1">
                          <a:latin typeface="Cambria Math"/>
                          <a:ea typeface="Cambria Math"/>
                        </a:rPr>
                        <m:t> −</m:t>
                      </m:r>
                      <m:r>
                        <a:rPr lang="ru-RU" sz="1800" b="0" i="1">
                          <a:latin typeface="Cambria Math"/>
                          <a:ea typeface="Cambria Math"/>
                        </a:rPr>
                        <m:t>лин. регрессия</m:t>
                      </m:r>
                    </m:oMath>
                  </m:oMathPara>
                </a14:m>
                <a:endParaRPr lang="ru-RU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ru-RU" sz="1800" b="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1800" b="0" i="1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ru-RU" sz="1800" b="0" i="1">
                          <a:latin typeface="Cambria Math"/>
                          <a:ea typeface="Cambria Math"/>
                        </a:rPr>
                        <m:t> −полином.регр.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- </a:t>
                </a:r>
                <a:r>
                  <a:rPr lang="ru-RU" sz="1800"/>
                  <a:t>веса;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sz="1800"/>
                  <a:t> – случайное слагаемое (шум)</a:t>
                </a:r>
                <a:endParaRPr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en-US" sz="2000"/>
              </a:p>
              <a:p>
                <a:pPr marL="0" indent="0">
                  <a:buNone/>
                  <a:defRPr/>
                </a:pPr>
                <a:endParaRPr lang="ru-RU" sz="20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  <a:blipFill>
                <a:blip r:embed="rId2"/>
                <a:stretch>
                  <a:fillRect l="-484" t="-1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/>
          <a:stretch/>
        </p:blipFill>
        <p:spPr bwMode="auto">
          <a:xfrm>
            <a:off x="9050373" y="1996876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 bwMode="auto">
          <a:xfrm>
            <a:off x="8761511" y="235620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y</a:t>
            </a:r>
            <a:endParaRPr lang="ru-RU"/>
          </a:p>
        </p:txBody>
      </p:sp>
      <p:sp>
        <p:nvSpPr>
          <p:cNvPr id="28" name="TextBox 27"/>
          <p:cNvSpPr txBox="1"/>
          <p:nvPr/>
        </p:nvSpPr>
        <p:spPr bwMode="auto">
          <a:xfrm>
            <a:off x="10003539" y="35171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x</a:t>
            </a:r>
            <a:endParaRPr lang="ru-RU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264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Таким образом задача – найти линию, которая бы наилучшим образом описывала экспериментальный набор данных.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В общем случае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 </a:t>
                </a:r>
                <a:endParaRPr lang="ru-RU" i="1">
                  <a:latin typeface="Cambria Math"/>
                  <a:ea typeface="Cambria Math"/>
                  <a:cs typeface="Arial"/>
                </a:endParaRPr>
              </a:p>
              <a:p>
                <a:pPr algn="ctr">
                  <a:spcBef>
                    <a:spcPts val="40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𝑥𝑁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+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>
                    <a:latin typeface="Cambria Math"/>
                    <a:ea typeface="Cambria Math"/>
                    <a:cs typeface="Arial"/>
                  </a:rPr>
                  <a:t>) 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 - веса модели,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X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входные данные,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результаты 	предсказания регрессией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>
                    <a:latin typeface="Cambria Math"/>
                    <a:ea typeface="Cambria Math"/>
                    <a:cs typeface="Arial"/>
                  </a:rPr>
                  <a:t>, чтобы ошибка результатов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была минимальной по заданному критерию*.</a:t>
                </a:r>
                <a:endParaRPr/>
              </a:p>
              <a:p>
                <a:pPr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Как правило выбирают критерий минимума по методу наименьших квадратов.</a:t>
                </a:r>
                <a:endParaRPr/>
              </a:p>
              <a:p>
                <a:pPr algn="ctr">
                  <a:defRPr/>
                </a:pPr>
                <a:r>
                  <a:rPr lang="en-US"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ru-RU" i="1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i="1">
                    <a:latin typeface="Cambria Math"/>
                    <a:ea typeface="Cambria Math"/>
                  </a:rPr>
                  <a:t> =</a:t>
                </a:r>
                <a:r>
                  <a:rPr lang="en-US" i="1">
                    <a:latin typeface="Cambria Math"/>
                    <a:ea typeface="Cambria Math"/>
                  </a:rPr>
                  <a:t>min L, L – </a:t>
                </a:r>
                <a:r>
                  <a:rPr lang="ru-RU" i="1">
                    <a:latin typeface="Cambria Math"/>
                    <a:ea typeface="Cambria Math"/>
                  </a:rPr>
                  <a:t>функция потерь</a:t>
                </a:r>
                <a:endParaRPr lang="en-US" i="1">
                  <a:latin typeface="Cambria Math"/>
                  <a:ea typeface="Cambria Math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 – случайная нормальная Гауссова величина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/>
                </a:r>
                <a:br>
                  <a:rPr lang="en-US" sz="1600">
                    <a:latin typeface="Cambria Math"/>
                    <a:ea typeface="Cambria Math"/>
                    <a:cs typeface="Arial"/>
                  </a:rPr>
                </a:br>
                <a:r>
                  <a:rPr lang="ru-RU" sz="1600">
                    <a:latin typeface="Cambria Math"/>
                    <a:ea typeface="Cambria Math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(0,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>
                    <a:latin typeface="Cambria Math"/>
                    <a:ea typeface="Cambria Math"/>
                    <a:cs typeface="Arial"/>
                  </a:rPr>
                  <a:t>,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}=0, Var{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}=</a:t>
                </a:r>
                <a:r>
                  <a:rPr lang="en-US" sz="160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>
                    <a:latin typeface="+mj-lt"/>
                    <a:ea typeface="Cambria Math"/>
                    <a:cs typeface="Arial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∞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𝑐𝑜𝑣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  <a:cs typeface="Arial"/>
                      </a:rPr>
                      <m:t>=0</m:t>
                    </m:r>
                  </m:oMath>
                </a14:m>
                <a:r>
                  <a:rPr lang="en-US" sz="1600">
                    <a:latin typeface="Cambria Math"/>
                    <a:ea typeface="Cambria Math"/>
                    <a:cs typeface="Arial"/>
                  </a:rPr>
                  <a:t>)</a:t>
                </a:r>
                <a:endParaRPr lang="ru-RU" sz="1600">
                  <a:latin typeface="Cambria Math"/>
                  <a:ea typeface="Cambria Math"/>
                  <a:cs typeface="Arial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  <a:blipFill>
                <a:blip r:embed="rId4"/>
                <a:stretch>
                  <a:fillRect l="-492" t="-3556" b="-2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625956" y="6172680"/>
            <a:ext cx="8681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Если в линейно регрессии много параметров – </a:t>
            </a:r>
            <a:endParaRPr/>
          </a:p>
          <a:p>
            <a:pPr>
              <a:defRPr/>
            </a:pPr>
            <a:r>
              <a:rPr lang="ru-RU"/>
              <a:t>то ее следует рассматривать как нелинейную (методически)- с точки зрения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00104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71475" y="413131"/>
            <a:ext cx="10763250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1"/>
              <a:t>Не линейная регрессия - логистическая регрессия (классификация)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1. Линейной разделимая выборка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  <a:endParaRPr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𝑠𝑖𝑛𝑔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1800" b="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𝑠𝑖𝑛𝑔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latin typeface="Cambria Math"/>
                            </a:rPr>
                            <m:t>Σ</m:t>
                          </m:r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>
                          <a:latin typeface="Cambria Math"/>
                        </a:rPr>
                        <m:t>→±1 или {</m:t>
                      </m:r>
                      <m:r>
                        <a:rPr lang="ru-RU" sz="1800" b="0" i="1">
                          <a:latin typeface="Cambria Math"/>
                        </a:rPr>
                        <m:t>0;1</m:t>
                      </m:r>
                      <m:r>
                        <a:rPr lang="en-US" sz="1800" b="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latin typeface="Cambria Math"/>
                      </a:rPr>
                      <m:t> −</m:t>
                    </m:r>
                    <m:r>
                      <a:rPr lang="ru-RU" sz="1800">
                        <a:latin typeface="Cambria Math"/>
                      </a:rPr>
                      <m:t>ответ классификатора</m:t>
                    </m:r>
                  </m:oMath>
                </a14:m>
                <a:endParaRPr lang="ru-RU" sz="1800"/>
              </a:p>
              <a:p>
                <a:pPr marL="0" indent="0">
                  <a:buNone/>
                  <a:defRPr/>
                </a:pPr>
                <a:r>
                  <a:rPr lang="ru-RU" sz="1800"/>
                  <a:t>2. Логистическая регрессия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/>
                  <a:t> к классу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𝑗</m:t>
                    </m:r>
                  </m:oMath>
                </a14:m>
                <a:endParaRPr lang="en-US" sz="180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𝜎</m:t>
                      </m:r>
                      <m:r>
                        <a:rPr lang="en-US" sz="180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𝜎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1+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1800"/>
                  <a:t> – </a:t>
                </a:r>
                <a:r>
                  <a:rPr lang="ru-RU" sz="1800"/>
                  <a:t>функция сигмоид</a:t>
                </a:r>
                <a:r>
                  <a:rPr lang="en-US" sz="1800"/>
                  <a:t> – </a:t>
                </a:r>
                <a:r>
                  <a:rPr lang="ru-RU" sz="1800" b="1"/>
                  <a:t>функция активации (нелинейность)</a:t>
                </a:r>
                <a:r>
                  <a:rPr lang="ru-RU" sz="1800"/>
                  <a:t>.</a:t>
                </a:r>
              </a:p>
              <a:p>
                <a:pPr marL="0" indent="0">
                  <a:buNone/>
                  <a:defRPr/>
                </a:pPr>
                <a:r>
                  <a:rPr lang="ru-RU" sz="1800"/>
                  <a:t>Функция сигмоида прогнозирует шансы попадания в один из двух классов (0 и 1).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700"/>
                  <a:t>Например, в задаче кредитного скоринга,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/>
                  <a:t>p</a:t>
                </a:r>
                <a:r>
                  <a:rPr lang="ru-RU" sz="1700"/>
                  <a:t>=0). Как правило попадание задается порогом, например </a:t>
                </a:r>
                <a:r>
                  <a:rPr lang="en-US" sz="1700"/>
                  <a:t>P=0.15.</a:t>
                </a:r>
                <a:r>
                  <a:rPr lang="ru-RU" sz="1700"/>
                  <a:t> </a:t>
                </a:r>
                <a:endParaRPr/>
              </a:p>
              <a:p>
                <a:pPr>
                  <a:defRPr/>
                </a:pPr>
                <a:r>
                  <a:rPr lang="ru-RU" sz="1800"/>
                  <a:t>Обычно размещается на последнем уровне даже самых глубоких нейронных сетей: когда все признаки выделены, нужно в итоге на них сделать какой-то классификатор</a:t>
                </a:r>
                <a:endParaRPr lang="ru-RU" sz="17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  <a:blipFill>
                <a:blip r:embed="rId2"/>
                <a:stretch>
                  <a:fillRect l="-608" t="-986" r="-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01175" y="1000125"/>
            <a:ext cx="1931194" cy="2456689"/>
          </a:xfrm>
          <a:prstGeom prst="rect">
            <a:avLst/>
          </a:prstGeom>
          <a:noFill/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9401175" y="4051840"/>
            <a:ext cx="2513700" cy="240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4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226822"/>
            <a:ext cx="7986713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400" b="1"/>
              <a:t>Метод градиентного спуска </a:t>
            </a:r>
            <a:r>
              <a:rPr lang="en-US" sz="2400" b="1"/>
              <a:t>(SGD)</a:t>
            </a:r>
            <a:endParaRPr lang="ru-RU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ru-RU" sz="180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Рассмотрим функцию потерь  </a:t>
                </a:r>
                <a:r>
                  <a:rPr lang="en-US" sz="180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/>
                  <a:t>. </a:t>
                </a:r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400"/>
                  <a:t>В случае нелин. Метода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  <m:r>
                                  <a:rPr lang="en-US" sz="1400" b="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ru-RU" sz="14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вектор антиградиента будет указывать на направление, в котором функция </a:t>
                </a:r>
                <a:r>
                  <a:rPr lang="en-US" sz="1800"/>
                  <a:t>E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800"/>
                  <a:t>бывает быстрее всего. 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en-US" sz="1800" i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800"/>
                  <a:t> – шаг градиента (скорость обучения нейронной сети).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 Градиентный спуск соответствует МНК: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r>
                          <a:rPr lang="en-US" sz="1800" i="1">
                            <a:latin typeface="Cambria Math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𝑦</m:t>
                        </m:r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/>
                  <a:t> </a:t>
                </a:r>
                <a:endParaRPr lang="ru-RU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При градиентном спуске больше всего изменяется тот параметр, который имеет самую большую по модулю производную.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 В дискретном случае все осложняется необходимостью достичь нуля.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Самый важный параметр градиентного спуска – это скорость обучения. </a:t>
                </a:r>
                <a:endParaRPr lang="en-US" sz="16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9439447" y="312813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/>
              <a:t>Разность значений между точками тем меньше, чем ближе к минимуму </a:t>
            </a:r>
            <a:endParaRPr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90069" y="4205353"/>
            <a:ext cx="2070700" cy="2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 bwMode="auto">
          <a:xfrm>
            <a:off x="8383905" y="6152608"/>
            <a:ext cx="334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/>
              <a:t>Пример «плохой» функции, много минимумов</a:t>
            </a: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980425" y="227196"/>
            <a:ext cx="2874859" cy="287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0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характеризовать область на изображении или изображение в целом.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Для решения задач компьютерного зрения признаки должны быть регулярными.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быть разной абстрактности: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 smtClean="0">
                <a:solidFill>
                  <a:schemeClr val="bg1"/>
                </a:solidFill>
              </a:rPr>
              <a:t>Низкоуровневые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отображающими некоторые примитивы  изображения (например, линии, цветовые области или края);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Средний уровень </a:t>
            </a:r>
            <a:r>
              <a:rPr lang="ru-RU" sz="2000" dirty="0">
                <a:solidFill>
                  <a:schemeClr val="bg1"/>
                </a:solidFill>
              </a:rPr>
              <a:t>– объекты простых форм, шаблонные образы, составленные из низкоуровневых признаков и т.д.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Высокий  уровень </a:t>
            </a:r>
            <a:r>
              <a:rPr lang="ru-RU" sz="2000" dirty="0">
                <a:solidFill>
                  <a:schemeClr val="bg1"/>
                </a:solidFill>
              </a:rPr>
              <a:t>– связанными с некоторой сложной интерпретацией изображения.</a:t>
            </a:r>
          </a:p>
          <a:p>
            <a:pPr marL="719138" lvl="3">
              <a:lnSpc>
                <a:spcPct val="100000"/>
              </a:lnSpc>
              <a:spcBef>
                <a:spcPts val="1000"/>
              </a:spcBef>
            </a:pPr>
            <a:r>
              <a:rPr lang="ru-RU" sz="2000" dirty="0">
                <a:solidFill>
                  <a:schemeClr val="bg1"/>
                </a:solidFill>
              </a:rPr>
              <a:t>Как правило, чем выше уровень, тем сложнее описать признак и тем выше его абстрактность.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5CBC5AF-CFC8-D843-BD08-B7943879EBB4}"/>
              </a:ext>
            </a:extLst>
          </p:cNvPr>
          <p:cNvSpPr/>
          <p:nvPr/>
        </p:nvSpPr>
        <p:spPr>
          <a:xfrm>
            <a:off x="737871" y="1544154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46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Низкоуровневыми признаками могут быть особые точки: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Т</a:t>
            </a:r>
            <a:r>
              <a:rPr lang="ru-RU" dirty="0">
                <a:solidFill>
                  <a:schemeClr val="bg1"/>
                </a:solidFill>
              </a:rPr>
              <a:t>очки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>
                <a:solidFill>
                  <a:schemeClr val="bg1"/>
                </a:solidFill>
              </a:rPr>
              <a:t>максимальной контрастностью,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Точки стабильные к поворотам и другим изменениям в изображении.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 Угловые точки объектов.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760543" y="2672662"/>
            <a:ext cx="10310044" cy="4185338"/>
            <a:chOff x="760543" y="2672662"/>
            <a:chExt cx="10310044" cy="4185338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760543" y="2672662"/>
              <a:ext cx="10310044" cy="4145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95B89-1370-E448-868A-38E84E5D4F98}"/>
                </a:ext>
              </a:extLst>
            </p:cNvPr>
            <p:cNvSpPr txBox="1"/>
            <p:nvPr/>
          </p:nvSpPr>
          <p:spPr>
            <a:xfrm>
              <a:off x="8441940" y="5083197"/>
              <a:ext cx="2429560" cy="177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D8523F-4589-A74C-BD9C-B9E7950C7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914" y="2672662"/>
              <a:ext cx="3433785" cy="2448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5067E42-37D6-654B-B4FC-8E0DDCFA9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43" y="2672662"/>
              <a:ext cx="3370319" cy="2448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3A25567C-D128-2B4A-B26D-875355FA2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129" y="2672664"/>
              <a:ext cx="3433785" cy="2448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7F047B-4F4D-B940-A4A2-2A9F49EACECC}"/>
                </a:ext>
              </a:extLst>
            </p:cNvPr>
            <p:cNvSpPr txBox="1"/>
            <p:nvPr/>
          </p:nvSpPr>
          <p:spPr>
            <a:xfrm>
              <a:off x="9778030" y="5155773"/>
              <a:ext cx="962541" cy="166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(664, 493) (664, 494) (664, 495) (664, 496) (664, 497) (664, 498) (664, 499) </a:t>
              </a:r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3DE03E-BFBA-4F4D-A1A3-584637307ACD}"/>
                </a:ext>
              </a:extLst>
            </p:cNvPr>
            <p:cNvSpPr txBox="1"/>
            <p:nvPr/>
          </p:nvSpPr>
          <p:spPr>
            <a:xfrm>
              <a:off x="9249806" y="57910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  <a:endParaRPr lang="ru-RU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BDD21-435F-7048-AC25-6E5D9D68133D}"/>
                </a:ext>
              </a:extLst>
            </p:cNvPr>
            <p:cNvSpPr txBox="1"/>
            <p:nvPr/>
          </p:nvSpPr>
          <p:spPr>
            <a:xfrm>
              <a:off x="8472682" y="5175530"/>
              <a:ext cx="785228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(0, 489) (0, 490) (1, 488) (1, 489) (1, 490) (2, 488) (2, 489)</a:t>
              </a:r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3AAD9-CFAB-6E4A-8487-F8390286517B}"/>
                </a:ext>
              </a:extLst>
            </p:cNvPr>
            <p:cNvSpPr txBox="1"/>
            <p:nvPr/>
          </p:nvSpPr>
          <p:spPr>
            <a:xfrm>
              <a:off x="1777162" y="5098585"/>
              <a:ext cx="1305349" cy="1631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[[228, 447, 7], </a:t>
              </a:r>
              <a:endParaRPr lang="en-US" sz="1400" dirty="0"/>
            </a:p>
            <a:p>
              <a:r>
                <a:rPr lang="ru-RU" sz="1400" dirty="0"/>
                <a:t>[358, 632, 7], </a:t>
              </a:r>
              <a:endParaRPr lang="en-US" sz="1400" dirty="0"/>
            </a:p>
            <a:p>
              <a:r>
                <a:rPr lang="ru-RU" sz="1400" dirty="0"/>
                <a:t>[407, 711, 4], </a:t>
              </a:r>
              <a:endParaRPr lang="en-US" sz="1400" dirty="0"/>
            </a:p>
            <a:p>
              <a:pPr algn="ctr"/>
              <a:r>
                <a:rPr lang="ru-RU" sz="1400" dirty="0"/>
                <a:t>, ...,</a:t>
              </a:r>
              <a:endParaRPr lang="en-US" sz="1400" dirty="0"/>
            </a:p>
            <a:p>
              <a:r>
                <a:rPr lang="ru-RU" sz="1400" dirty="0"/>
                <a:t>[313, 753, 7], </a:t>
              </a:r>
              <a:endParaRPr lang="en-US" sz="1400" dirty="0"/>
            </a:p>
            <a:p>
              <a:r>
                <a:rPr lang="ru-RU" sz="1400" dirty="0"/>
                <a:t>[264, 469, 10], </a:t>
              </a:r>
              <a:endParaRPr lang="en-US" sz="1400" dirty="0"/>
            </a:p>
            <a:p>
              <a:r>
                <a:rPr lang="ru-RU" sz="1400" dirty="0"/>
                <a:t>[244, 449, 7],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33827-A911-7B42-BED9-EBF85635CD92}"/>
                </a:ext>
              </a:extLst>
            </p:cNvPr>
            <p:cNvSpPr txBox="1"/>
            <p:nvPr/>
          </p:nvSpPr>
          <p:spPr>
            <a:xfrm>
              <a:off x="4724701" y="5113974"/>
              <a:ext cx="1305349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[ 7, 359, 3], </a:t>
              </a:r>
              <a:endParaRPr lang="en-US" sz="1400" dirty="0"/>
            </a:p>
            <a:p>
              <a:r>
                <a:rPr lang="ru-RU" sz="1400" dirty="0"/>
                <a:t>[ 9, 589, 2], </a:t>
              </a:r>
              <a:endParaRPr lang="en-US" sz="1400" dirty="0"/>
            </a:p>
            <a:p>
              <a:r>
                <a:rPr lang="ru-RU" sz="1400" dirty="0"/>
                <a:t>[ 10, 269, 2]</a:t>
              </a:r>
              <a:endParaRPr lang="en-US" sz="1400" dirty="0"/>
            </a:p>
            <a:p>
              <a:pPr algn="ctr"/>
              <a:r>
                <a:rPr lang="ru-RU" sz="1400" dirty="0"/>
                <a:t>, ..., </a:t>
              </a:r>
              <a:endParaRPr lang="en-US" sz="1400" dirty="0"/>
            </a:p>
            <a:p>
              <a:r>
                <a:rPr lang="ru-RU" sz="1400" dirty="0"/>
                <a:t>[529, 211, 6], </a:t>
              </a:r>
              <a:endParaRPr lang="en-US" sz="1400" dirty="0"/>
            </a:p>
            <a:p>
              <a:r>
                <a:rPr lang="ru-RU" sz="1400" dirty="0"/>
                <a:t>[530, 223, 2], </a:t>
              </a:r>
              <a:endParaRPr lang="en-US" sz="1400" dirty="0"/>
            </a:p>
            <a:p>
              <a:r>
                <a:rPr lang="ru-RU" sz="1400" dirty="0"/>
                <a:t>[533, 185, 2]</a:t>
              </a:r>
              <a:endParaRPr lang="ru-RU" dirty="0"/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D8AFF9-D6A0-424C-9009-BE23B61C6F95}"/>
              </a:ext>
            </a:extLst>
          </p:cNvPr>
          <p:cNvSpPr/>
          <p:nvPr/>
        </p:nvSpPr>
        <p:spPr>
          <a:xfrm>
            <a:off x="354330" y="1013401"/>
            <a:ext cx="10716257" cy="47851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85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" y="947732"/>
            <a:ext cx="11693979" cy="4935992"/>
          </a:xfrm>
        </p:spPr>
        <p:txBody>
          <a:bodyPr>
            <a:normAutofit/>
          </a:bodyPr>
          <a:lstStyle/>
          <a:p>
            <a:r>
              <a:rPr lang="ru-RU" sz="2200" dirty="0" err="1">
                <a:solidFill>
                  <a:schemeClr val="bg1"/>
                </a:solidFill>
              </a:rPr>
              <a:t>Среднеуровневыми</a:t>
            </a:r>
            <a:r>
              <a:rPr lang="ru-RU" sz="2200" dirty="0">
                <a:solidFill>
                  <a:schemeClr val="bg1"/>
                </a:solidFill>
              </a:rPr>
              <a:t> признаками могут быть контурные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другие описания некоторых объектов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ru-RU" sz="2200" dirty="0">
                <a:solidFill>
                  <a:schemeClr val="bg1"/>
                </a:solidFill>
              </a:rPr>
              <a:t> которые могут быть получены как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контуров </a:t>
            </a:r>
            <a:r>
              <a:rPr lang="ru-RU" sz="2200" dirty="0" smtClean="0">
                <a:solidFill>
                  <a:schemeClr val="bg1"/>
                </a:solidFill>
              </a:rPr>
              <a:t>целевых объектов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направлений изменения яркости;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объектов линиями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или простыми геометрическими фигурами.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7CB0602-9E9F-CD41-8FEE-417C012AAF60}"/>
              </a:ext>
            </a:extLst>
          </p:cNvPr>
          <p:cNvGrpSpPr/>
          <p:nvPr/>
        </p:nvGrpSpPr>
        <p:grpSpPr>
          <a:xfrm>
            <a:off x="929905" y="2813540"/>
            <a:ext cx="9565105" cy="3858098"/>
            <a:chOff x="926432" y="2957231"/>
            <a:chExt cx="9565105" cy="385809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76DF7D-EA8F-C247-934B-12CAEE051ED1}"/>
                </a:ext>
              </a:extLst>
            </p:cNvPr>
            <p:cNvSpPr/>
            <p:nvPr/>
          </p:nvSpPr>
          <p:spPr>
            <a:xfrm>
              <a:off x="926432" y="2957231"/>
              <a:ext cx="9565105" cy="3858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870850E-4035-4646-9F67-F4785CB31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05" y="2957231"/>
              <a:ext cx="2834243" cy="2074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431EF4D-B80D-F549-833E-BD97AE5A2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648" y="2957231"/>
              <a:ext cx="2854950" cy="2074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47E2503C-7567-2B4D-A0F8-9B777EAAE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549" y="2957231"/>
              <a:ext cx="2891292" cy="2074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649170-2B60-A64A-86F5-D74C5366513B}"/>
                </a:ext>
              </a:extLst>
            </p:cNvPr>
            <p:cNvSpPr txBox="1"/>
            <p:nvPr/>
          </p:nvSpPr>
          <p:spPr>
            <a:xfrm>
              <a:off x="7367980" y="5025538"/>
              <a:ext cx="1906747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((640, 390), (654, 386)),</a:t>
              </a:r>
              <a:endParaRPr lang="en-US" sz="1400" dirty="0"/>
            </a:p>
            <a:p>
              <a:r>
                <a:rPr lang="ru-RU" sz="1400" dirty="0"/>
                <a:t>((269, 489), (286, 484)), </a:t>
              </a:r>
              <a:endParaRPr lang="en-US" sz="1400" dirty="0"/>
            </a:p>
            <a:p>
              <a:r>
                <a:rPr lang="ru-RU" sz="1400" dirty="0"/>
                <a:t>((641, 389), (649, 387)), 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((505, 462), (514, 458)), </a:t>
              </a:r>
              <a:endParaRPr lang="en-US" sz="1400" dirty="0"/>
            </a:p>
            <a:p>
              <a:r>
                <a:rPr lang="ru-RU" sz="1400" dirty="0"/>
                <a:t>((546, 492), (540, 490)), </a:t>
              </a:r>
              <a:endParaRPr lang="en-US" sz="1400" dirty="0"/>
            </a:p>
            <a:p>
              <a:r>
                <a:rPr lang="ru-RU" sz="1400" dirty="0"/>
                <a:t>((483, 568), (486, 568)),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C8CBA1-CF03-8641-8D16-0927AA0E372B}"/>
                </a:ext>
              </a:extLst>
            </p:cNvPr>
            <p:cNvSpPr txBox="1"/>
            <p:nvPr/>
          </p:nvSpPr>
          <p:spPr>
            <a:xfrm>
              <a:off x="3998336" y="4999447"/>
              <a:ext cx="2578866" cy="1815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(10, 29)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(10, 30)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(11, 0) [0.504 0.504 0.504 0.486] </a:t>
              </a:r>
              <a:endParaRPr lang="en-US" sz="1400" dirty="0"/>
            </a:p>
            <a:p>
              <a:r>
                <a:rPr lang="ru-RU" sz="1400" dirty="0"/>
                <a:t>(11, 1) [0.54 0.54 0.54 0.349]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(19, 4)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5)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6) [0.51 0.51 0.51 0.467] </a:t>
              </a:r>
              <a:endParaRPr lang="en-US" sz="1400" dirty="0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7FA5-C627-CA4F-ADFC-BBCE0A451E6A}"/>
              </a:ext>
            </a:extLst>
          </p:cNvPr>
          <p:cNvSpPr/>
          <p:nvPr/>
        </p:nvSpPr>
        <p:spPr>
          <a:xfrm>
            <a:off x="354330" y="947732"/>
            <a:ext cx="10716257" cy="7191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25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Также </a:t>
            </a:r>
            <a:r>
              <a:rPr lang="ru-RU" dirty="0" err="1">
                <a:solidFill>
                  <a:schemeClr val="bg1"/>
                </a:solidFill>
              </a:rPr>
              <a:t>среднеуровневыми</a:t>
            </a:r>
            <a:r>
              <a:rPr lang="ru-RU" dirty="0">
                <a:solidFill>
                  <a:schemeClr val="bg1"/>
                </a:solidFill>
              </a:rPr>
              <a:t> признаки могут быть яркостные описания объектов: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Яркостные описания объектов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Со</a:t>
            </a:r>
            <a:r>
              <a:rPr lang="ru-RU" dirty="0" err="1">
                <a:solidFill>
                  <a:schemeClr val="bg1"/>
                </a:solidFill>
              </a:rPr>
              <a:t>постовление</a:t>
            </a:r>
            <a:r>
              <a:rPr lang="ru-RU" dirty="0">
                <a:solidFill>
                  <a:schemeClr val="bg1"/>
                </a:solidFill>
              </a:rPr>
              <a:t> объекта с шаблоном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C6E34-9DE3-164A-8BEC-1DDC7ADC0A7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8352E6-55B3-A646-81B4-25CC3D587003}"/>
              </a:ext>
            </a:extLst>
          </p:cNvPr>
          <p:cNvGrpSpPr/>
          <p:nvPr/>
        </p:nvGrpSpPr>
        <p:grpSpPr>
          <a:xfrm>
            <a:off x="319496" y="3287491"/>
            <a:ext cx="11287860" cy="2557108"/>
            <a:chOff x="319496" y="3287491"/>
            <a:chExt cx="11287860" cy="2557108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46F8419D-4E8C-8C48-AC8A-EF6BA7B74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96" y="3289595"/>
              <a:ext cx="3517009" cy="25550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8D5BA7DD-F9ED-EB4D-81FA-CA0AB8C15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857" y="3287491"/>
              <a:ext cx="7833499" cy="2557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CFE629-7108-A44F-BDD0-95022713D0A4}"/>
              </a:ext>
            </a:extLst>
          </p:cNvPr>
          <p:cNvSpPr/>
          <p:nvPr/>
        </p:nvSpPr>
        <p:spPr>
          <a:xfrm>
            <a:off x="354330" y="1013401"/>
            <a:ext cx="10836744" cy="5146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88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278910"/>
            <a:ext cx="10515600" cy="90981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6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Признаковые описания позволяют принимать решения,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то есть решать задачу компьютерного зрения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На практике для этого нужны не все признаки, а только релевантные, </a:t>
            </a:r>
            <a:endParaRPr lang="en-US" sz="24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</a:pPr>
            <a:r>
              <a:rPr lang="en-US" sz="2200" dirty="0" err="1">
                <a:solidFill>
                  <a:schemeClr val="bg1"/>
                </a:solidFill>
              </a:rPr>
              <a:t>То</a:t>
            </a:r>
            <a:r>
              <a:rPr lang="ru-RU" sz="2200" dirty="0">
                <a:solidFill>
                  <a:schemeClr val="bg1"/>
                </a:solidFill>
              </a:rPr>
              <a:t> есть следует проводить отбор признаков,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Признаки могут быть преобразованы (трансформированы).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правило, принятие решений выполняется статистическими методами, 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в т.ч. Методами машинного обучения и глубокими нейронными сетями.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4B84B5-879C-6E4B-8BAC-593D94F0B856}"/>
              </a:ext>
            </a:extLst>
          </p:cNvPr>
          <p:cNvSpPr/>
          <p:nvPr/>
        </p:nvSpPr>
        <p:spPr>
          <a:xfrm>
            <a:off x="504203" y="1085315"/>
            <a:ext cx="8014155" cy="8156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6FB0B9-EF13-6E48-A85B-2620AC7199F3}"/>
              </a:ext>
            </a:extLst>
          </p:cNvPr>
          <p:cNvSpPr/>
          <p:nvPr/>
        </p:nvSpPr>
        <p:spPr>
          <a:xfrm>
            <a:off x="801243" y="3332091"/>
            <a:ext cx="10264061" cy="9159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6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648994" y="1439149"/>
            <a:ext cx="5038803" cy="4360885"/>
            <a:chOff x="5698489" y="1263883"/>
            <a:chExt cx="6088699" cy="4330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59AE-7802-114C-8A1F-55630BDE5777}"/>
                </a:ext>
              </a:extLst>
            </p:cNvPr>
            <p:cNvSpPr txBox="1"/>
            <p:nvPr/>
          </p:nvSpPr>
          <p:spPr>
            <a:xfrm>
              <a:off x="5698489" y="1263883"/>
              <a:ext cx="6088699" cy="4330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-конечная звезда 21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2649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39" name="5-конечная звезда 38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196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45" name="5-конечная звезда 44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158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47" name="5-конечная звезда 46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697669" y="3032188"/>
              <a:ext cx="2143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49" name="5-конечная звезда 48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1921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1" name="5-конечная звезда 50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1809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53" name="5-конечная звезда 52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3292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52237" y="2915134"/>
              <a:ext cx="226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04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>
          <a:xfrm>
            <a:off x="327571" y="1439149"/>
            <a:ext cx="6276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зависимости 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Как правило автоматически выделенные признаки сложно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невозможно интерпретировать.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>
          <a:xfrm>
            <a:off x="609600" y="3612025"/>
            <a:ext cx="5850350" cy="2628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9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Линейные проблемы</a:t>
            </a:r>
            <a:r>
              <a:rPr lang="ru-RU" sz="2000" dirty="0"/>
              <a:t>,</a:t>
            </a:r>
            <a:endParaRPr dirty="0"/>
          </a:p>
          <a:p>
            <a:pPr algn="ctr">
              <a:defRPr/>
            </a:pPr>
            <a:r>
              <a:rPr lang="ru-RU" sz="2000" dirty="0"/>
              <a:t>Проблемы, сводящиеся к линейным</a:t>
            </a:r>
            <a:endParaRPr dirty="0"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Линейная регрессия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Логистическая регрессия 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опорных векторов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Байесовские оценки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максимального правдоподобия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Категориальные данные</a:t>
            </a:r>
            <a:br>
              <a:rPr lang="ru-RU" sz="2000" b="1" dirty="0"/>
            </a:br>
            <a:r>
              <a:rPr lang="ru-RU" sz="2000" dirty="0"/>
              <a:t>(</a:t>
            </a:r>
            <a:r>
              <a:rPr lang="ru-RU" dirty="0"/>
              <a:t>таблицы, структурированные данные типа запрос – ответы)</a:t>
            </a:r>
            <a:endParaRPr dirty="0"/>
          </a:p>
          <a:p>
            <a:pPr algn="ctr">
              <a:spcBef>
                <a:spcPts val="1200"/>
              </a:spcBef>
              <a:defRPr/>
            </a:pPr>
            <a:r>
              <a:rPr lang="ru-RU" dirty="0"/>
              <a:t> </a:t>
            </a:r>
            <a:r>
              <a:rPr lang="ru-RU" sz="2000" b="1" dirty="0"/>
              <a:t>Хорошо формализуемые данные</a:t>
            </a:r>
            <a:endParaRPr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/>
              <a:t>Деревья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бустинг</a:t>
            </a:r>
            <a:r>
              <a:rPr lang="ru-RU" dirty="0"/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/>
              <a:t>генетические алгоритмы</a:t>
            </a:r>
            <a:r>
              <a:rPr lang="ru-RU" sz="2400" dirty="0"/>
              <a:t>, </a:t>
            </a:r>
            <a:endParaRPr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Плохо-формализуемые данные</a:t>
            </a:r>
            <a:endParaRPr dirty="0"/>
          </a:p>
          <a:p>
            <a:pPr algn="ctr">
              <a:defRPr/>
            </a:pPr>
            <a:r>
              <a:rPr lang="ru-RU" dirty="0"/>
              <a:t>(музыка, сигналы, изображения, проблемы сложной оптимизации)</a:t>
            </a:r>
            <a:endParaRPr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Признаки хорошо разделимы?</a:t>
            </a:r>
            <a:endParaRPr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Ядерный метод опорных векторов,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/>
              <a:t>k-</a:t>
            </a:r>
            <a:r>
              <a:rPr lang="ru-RU" dirty="0"/>
              <a:t>средних,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Байесовские оценки,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/>
              <a:t>Простые нейронные сети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Деревья, ген. Алг.</a:t>
            </a:r>
            <a:endParaRPr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/>
              <a:t>Глубокие нейронные сети</a:t>
            </a:r>
            <a:endParaRPr dirty="0"/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Сводятся к линейным?</a:t>
            </a:r>
            <a:endParaRPr dirty="0"/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Не</a:t>
            </a:r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8961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1301</Words>
  <Application>Microsoft Office PowerPoint</Application>
  <PresentationFormat>Широкоэкранный</PresentationFormat>
  <Paragraphs>240</Paragraphs>
  <Slides>25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Признаки </vt:lpstr>
      <vt:lpstr>Признаки </vt:lpstr>
      <vt:lpstr>Примеры признаков </vt:lpstr>
      <vt:lpstr>Примеры признаков </vt:lpstr>
      <vt:lpstr>Примеры признаков </vt:lpstr>
      <vt:lpstr>Признаки </vt:lpstr>
      <vt:lpstr>Выбор метода оценки</vt:lpstr>
      <vt:lpstr>Выбор метода оценки</vt:lpstr>
      <vt:lpstr>Выбор метода оценки</vt:lpstr>
      <vt:lpstr>Выбор метода оценки</vt:lpstr>
      <vt:lpstr>Выбор метода оценки</vt:lpstr>
      <vt:lpstr>Признаки </vt:lpstr>
      <vt:lpstr>Примеры признаков </vt:lpstr>
      <vt:lpstr>Признаки </vt:lpstr>
      <vt:lpstr>Признаки </vt:lpstr>
      <vt:lpstr>Методы машинного обучения</vt:lpstr>
      <vt:lpstr>Нейронные сети – один из видов работы с искусственным интеллектом</vt:lpstr>
      <vt:lpstr>Линейные проблемы</vt:lpstr>
      <vt:lpstr>Линейные проблемы</vt:lpstr>
      <vt:lpstr>Линейные проблемы</vt:lpstr>
      <vt:lpstr>Про линейную и нелинейную регрессию – начало нейроны сетей</vt:lpstr>
      <vt:lpstr>Линейная Регрессия – самый простой алгоритм машинного обучения </vt:lpstr>
      <vt:lpstr>Не линейная регрессия - логистическая регрессия (классификация)</vt:lpstr>
      <vt:lpstr>Метод градиентного спуска (SGD)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160</cp:revision>
  <dcterms:created xsi:type="dcterms:W3CDTF">2021-09-13T05:13:58Z</dcterms:created>
  <dcterms:modified xsi:type="dcterms:W3CDTF">2022-07-08T14:45:27Z</dcterms:modified>
</cp:coreProperties>
</file>